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f0b0489311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f0b0489311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f0b0489311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f0b0489311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f0b0489311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f0b0489311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f0b0489311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f0b0489311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f0b0489311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f0b0489311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f0b0489311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f0b0489311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f0b0489311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f0b0489311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f0b0489311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f0b0489311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f0b0489311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f0b0489311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f0b0489311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f0b0489311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f0b0489311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f0b0489311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f0b0489311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f0b0489311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101" y="123663"/>
            <a:ext cx="8935800" cy="568167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0" y="0"/>
            <a:ext cx="8520600" cy="157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</a:rPr>
              <a:t>Cenozoic tectonic evolution of the White Mountains, California and Nevada</a:t>
            </a:r>
            <a:endParaRPr sz="4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44">
                <a:solidFill>
                  <a:schemeClr val="lt1"/>
                </a:solidFill>
              </a:rPr>
              <a:t>Daniel F. Stockli</a:t>
            </a:r>
            <a:endParaRPr sz="1644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idx="1" type="body"/>
          </p:nvPr>
        </p:nvSpPr>
        <p:spPr>
          <a:xfrm>
            <a:off x="0" y="3347375"/>
            <a:ext cx="5665500" cy="18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  Faults along range were once only dip-slip motion.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.  Observation: dip-slip striae are overprinted by strike-slip striae.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.  Interpretation: the most recent uplift observed in cooling age profile and north end of range is due to transition to strike-slip displacement.</a:t>
            </a:r>
            <a:endParaRPr/>
          </a:p>
        </p:txBody>
      </p:sp>
      <p:pic>
        <p:nvPicPr>
          <p:cNvPr id="124" name="Google Shape;124;p22"/>
          <p:cNvPicPr preferRelativeResize="0"/>
          <p:nvPr/>
        </p:nvPicPr>
        <p:blipFill rotWithShape="1">
          <a:blip r:embed="rId3">
            <a:alphaModFix/>
          </a:blip>
          <a:srcRect b="20848" l="0" r="0" t="0"/>
          <a:stretch/>
        </p:blipFill>
        <p:spPr>
          <a:xfrm>
            <a:off x="0" y="0"/>
            <a:ext cx="5086726" cy="334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2650" y="0"/>
            <a:ext cx="357136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/>
          <p:nvPr>
            <p:ph idx="1" type="body"/>
          </p:nvPr>
        </p:nvSpPr>
        <p:spPr>
          <a:xfrm>
            <a:off x="5874550" y="56825"/>
            <a:ext cx="3226200" cy="49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.  The middle miocene was characterized by dominant east-west </a:t>
            </a:r>
            <a:r>
              <a:rPr lang="en"/>
              <a:t>extension</a:t>
            </a:r>
            <a:r>
              <a:rPr lang="en"/>
              <a:t> and normal faulting.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.  ~10-6 Ma, central western Basin and Range started to undergo transtentional deformation as a result of NW-SE </a:t>
            </a:r>
            <a:r>
              <a:rPr lang="en"/>
              <a:t>extension</a:t>
            </a:r>
            <a:r>
              <a:rPr lang="en"/>
              <a:t>. </a:t>
            </a:r>
            <a:endParaRPr/>
          </a:p>
        </p:txBody>
      </p:sp>
      <p:pic>
        <p:nvPicPr>
          <p:cNvPr id="131" name="Google Shape;1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56138"/>
            <a:ext cx="5874550" cy="383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950" y="152400"/>
            <a:ext cx="385612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/>
          <p:nvPr/>
        </p:nvSpPr>
        <p:spPr>
          <a:xfrm>
            <a:off x="4101525" y="211450"/>
            <a:ext cx="459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4"/>
          <p:cNvSpPr txBox="1"/>
          <p:nvPr>
            <p:ph idx="1" type="body"/>
          </p:nvPr>
        </p:nvSpPr>
        <p:spPr>
          <a:xfrm>
            <a:off x="4257050" y="922675"/>
            <a:ext cx="4802400" cy="422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East-west </a:t>
            </a:r>
            <a:r>
              <a:rPr lang="en"/>
              <a:t>extension</a:t>
            </a:r>
            <a:r>
              <a:rPr lang="en"/>
              <a:t> resulting in eastward tilting &amp; uplift ~12 Ma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Inception of strike slip </a:t>
            </a:r>
            <a:r>
              <a:rPr lang="en"/>
              <a:t>faulting</a:t>
            </a:r>
            <a:r>
              <a:rPr lang="en"/>
              <a:t> ~6 Ma in the fish lake valley area and formation of pull-apart basin.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Right lateral strike slip began to occur ~3 Ma.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/>
          <p:nvPr>
            <p:ph type="title"/>
          </p:nvPr>
        </p:nvSpPr>
        <p:spPr>
          <a:xfrm>
            <a:off x="311700" y="146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Big Picture</a:t>
            </a:r>
            <a:endParaRPr/>
          </a:p>
        </p:txBody>
      </p:sp>
      <p:sp>
        <p:nvSpPr>
          <p:cNvPr id="144" name="Google Shape;144;p25"/>
          <p:cNvSpPr txBox="1"/>
          <p:nvPr>
            <p:ph idx="1" type="body"/>
          </p:nvPr>
        </p:nvSpPr>
        <p:spPr>
          <a:xfrm>
            <a:off x="0" y="760775"/>
            <a:ext cx="3225300" cy="438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 the past 12 Ma (mainly in the last 3-6 Ma) local tectonics changed dramatically.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 12 Ma the White Mountains began exhumation and tilting resulting in ~8 km of uplift. 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Stockli shows this by radiomeric (Uranium decay) dating of rock samples along the range and showing tectonic evolution in the region. </a:t>
            </a:r>
            <a:endParaRPr/>
          </a:p>
        </p:txBody>
      </p:sp>
      <p:pic>
        <p:nvPicPr>
          <p:cNvPr id="145" name="Google Shape;14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5350" y="496275"/>
            <a:ext cx="6226425" cy="415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146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Big Picture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0" y="760775"/>
            <a:ext cx="3163500" cy="438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Today, White mtn peak is the 3rd highest peak in CA (14,252 ft).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Over the past 12 Ma (mainly in the last 3-6 Ma) local tectonics changed dramatically.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~ 12 Ma the White Mountains began exhumation and tilting resulting in ~8 km of uplift.  </a:t>
            </a:r>
            <a:endParaRPr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Stockli shows this by radiomeric (Uranium decay) dating of rock samples along the range and showing tectonic evolution in the region. </a:t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9625" y="596088"/>
            <a:ext cx="6531100" cy="395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2825" y="822650"/>
            <a:ext cx="5247300" cy="349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3750" y="152400"/>
            <a:ext cx="4794777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50" y="24663"/>
            <a:ext cx="4073329" cy="509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7935" y="152388"/>
            <a:ext cx="303250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/>
        </p:nvSpPr>
        <p:spPr>
          <a:xfrm>
            <a:off x="7332600" y="1725150"/>
            <a:ext cx="18114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Geologic setting: Key fault zones are the White mountain fault zone (WMFZ) and Fish Lake Valley Fault Zone (FLVFZ).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845510" cy="419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8325" y="0"/>
            <a:ext cx="3225676" cy="28192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 txBox="1"/>
          <p:nvPr/>
        </p:nvSpPr>
        <p:spPr>
          <a:xfrm>
            <a:off x="6016757" y="3489275"/>
            <a:ext cx="3028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Study rests largely on the collection and dating of rocks along the two transects shown.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9425" y="0"/>
            <a:ext cx="3238907" cy="419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11700" y="135800"/>
            <a:ext cx="40167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T</a:t>
            </a:r>
            <a:r>
              <a:rPr lang="en" sz="1800">
                <a:solidFill>
                  <a:schemeClr val="lt2"/>
                </a:solidFill>
              </a:rPr>
              <a:t>hermo-chronological  (U-TH / He dating)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311700" y="709250"/>
            <a:ext cx="4171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  U238 decays into Lead 206. Helium nuclei (2p&amp;2n) by-product.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.  To find the age of a sample, geologists find the ratio of daughter isotopes to remaining parent isotopes present.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.  From the known parent isotopes and the decay constant, we can then determine the age.</a:t>
            </a:r>
            <a:endParaRPr/>
          </a:p>
        </p:txBody>
      </p:sp>
      <p:pic>
        <p:nvPicPr>
          <p:cNvPr id="90" name="Google Shape;90;p18"/>
          <p:cNvPicPr preferRelativeResize="0"/>
          <p:nvPr/>
        </p:nvPicPr>
        <p:blipFill rotWithShape="1">
          <a:blip r:embed="rId3">
            <a:alphaModFix/>
          </a:blip>
          <a:srcRect b="50154" l="0" r="0" t="0"/>
          <a:stretch/>
        </p:blipFill>
        <p:spPr>
          <a:xfrm>
            <a:off x="4572000" y="461625"/>
            <a:ext cx="4356300" cy="152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 rotWithShape="1">
          <a:blip r:embed="rId4">
            <a:alphaModFix/>
          </a:blip>
          <a:srcRect b="64454" l="0" r="0" t="0"/>
          <a:stretch/>
        </p:blipFill>
        <p:spPr>
          <a:xfrm>
            <a:off x="4645625" y="2860350"/>
            <a:ext cx="4356299" cy="1032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Apatite fission track dating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974225"/>
            <a:ext cx="4078500" cy="359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  (U-Th)/He dating is used to measure the age of a sample by measuring the amount of radiogenic helium (4He) present as a result of the alpha decay from uranium and thorium.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.  When nuclear fission of uranium-238 (238U) happens in organic materials, damage tracks are created. </a:t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104650"/>
            <a:ext cx="4438650" cy="33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idx="1" type="body"/>
          </p:nvPr>
        </p:nvSpPr>
        <p:spPr>
          <a:xfrm>
            <a:off x="0" y="0"/>
            <a:ext cx="2841300" cy="514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  Stockli preformed </a:t>
            </a:r>
            <a:r>
              <a:rPr lang="en"/>
              <a:t>thermo-chronological</a:t>
            </a:r>
            <a:r>
              <a:rPr lang="en"/>
              <a:t>  (U-TH / He dating) and </a:t>
            </a:r>
            <a:r>
              <a:rPr lang="en"/>
              <a:t>apatite</a:t>
            </a:r>
            <a:r>
              <a:rPr lang="en"/>
              <a:t> fission </a:t>
            </a:r>
            <a:r>
              <a:rPr lang="en"/>
              <a:t>track</a:t>
            </a:r>
            <a:r>
              <a:rPr lang="en"/>
              <a:t> </a:t>
            </a:r>
            <a:r>
              <a:rPr lang="en"/>
              <a:t>dating </a:t>
            </a:r>
            <a:r>
              <a:rPr lang="en"/>
              <a:t>for multiple E-W transects.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.  Transect of samples across range allows sampling of rocks at different depths- assuming tilting of range during uplift - the samples will be from different depths and record ‘cooling ages’. </a:t>
            </a:r>
            <a:endParaRPr/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812401" y="-971099"/>
            <a:ext cx="4360600" cy="63027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0"/>
          <p:cNvSpPr txBox="1"/>
          <p:nvPr/>
        </p:nvSpPr>
        <p:spPr>
          <a:xfrm>
            <a:off x="2841300" y="4360600"/>
            <a:ext cx="6228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  <a:highlight>
                  <a:schemeClr val="lt1"/>
                </a:highlight>
              </a:rPr>
              <a:t>Assumption of tilting based on observation that Plio-Miocene volcanic flows horizontal when formed and underlying. </a:t>
            </a:r>
            <a:endParaRPr>
              <a:solidFill>
                <a:srgbClr val="FFD966"/>
              </a:solidFill>
              <a:highlight>
                <a:schemeClr val="lt1"/>
              </a:highlight>
            </a:endParaRPr>
          </a:p>
        </p:txBody>
      </p:sp>
      <p:cxnSp>
        <p:nvCxnSpPr>
          <p:cNvPr id="106" name="Google Shape;106;p20"/>
          <p:cNvCxnSpPr/>
          <p:nvPr/>
        </p:nvCxnSpPr>
        <p:spPr>
          <a:xfrm flipH="1" rot="10800000">
            <a:off x="4802450" y="2791875"/>
            <a:ext cx="2628600" cy="1618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0" y="4234875"/>
            <a:ext cx="5738700" cy="9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Concordant fission-track and (U-Th)/He ages and invariant cooling ages below the base of the PAZ and PRZ indicate rapid cooling and exhumation of the White Mountains starting at ca. 12 Ma. </a:t>
            </a: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 rotWithShape="1">
          <a:blip r:embed="rId3">
            <a:alphaModFix/>
          </a:blip>
          <a:srcRect b="0" l="964" r="38758" t="0"/>
          <a:stretch/>
        </p:blipFill>
        <p:spPr>
          <a:xfrm>
            <a:off x="649350" y="0"/>
            <a:ext cx="4440000" cy="4234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1"/>
          <p:cNvSpPr txBox="1"/>
          <p:nvPr/>
        </p:nvSpPr>
        <p:spPr>
          <a:xfrm>
            <a:off x="5503375" y="757750"/>
            <a:ext cx="306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  <a:highlight>
                  <a:schemeClr val="lt1"/>
                </a:highlight>
              </a:rPr>
              <a:t>Original placement and cooling.</a:t>
            </a:r>
            <a:endParaRPr>
              <a:solidFill>
                <a:srgbClr val="FFD966"/>
              </a:solidFill>
              <a:highlight>
                <a:schemeClr val="lt1"/>
              </a:highlight>
            </a:endParaRPr>
          </a:p>
        </p:txBody>
      </p:sp>
      <p:cxnSp>
        <p:nvCxnSpPr>
          <p:cNvPr id="114" name="Google Shape;114;p21"/>
          <p:cNvCxnSpPr/>
          <p:nvPr/>
        </p:nvCxnSpPr>
        <p:spPr>
          <a:xfrm flipH="1">
            <a:off x="4173775" y="957850"/>
            <a:ext cx="1329600" cy="267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5" name="Google Shape;115;p21"/>
          <p:cNvSpPr txBox="1"/>
          <p:nvPr/>
        </p:nvSpPr>
        <p:spPr>
          <a:xfrm>
            <a:off x="5387775" y="2054275"/>
            <a:ext cx="306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  <a:highlight>
                  <a:schemeClr val="lt1"/>
                </a:highlight>
              </a:rPr>
              <a:t>Rocks cooling but little change.</a:t>
            </a:r>
            <a:endParaRPr>
              <a:solidFill>
                <a:srgbClr val="FFD966"/>
              </a:solidFill>
              <a:highlight>
                <a:schemeClr val="lt1"/>
              </a:highlight>
            </a:endParaRPr>
          </a:p>
        </p:txBody>
      </p:sp>
      <p:cxnSp>
        <p:nvCxnSpPr>
          <p:cNvPr id="116" name="Google Shape;116;p21"/>
          <p:cNvCxnSpPr/>
          <p:nvPr/>
        </p:nvCxnSpPr>
        <p:spPr>
          <a:xfrm flipH="1">
            <a:off x="3060375" y="2192550"/>
            <a:ext cx="2327400" cy="1011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7" name="Google Shape;117;p21"/>
          <p:cNvSpPr txBox="1"/>
          <p:nvPr/>
        </p:nvSpPr>
        <p:spPr>
          <a:xfrm>
            <a:off x="5387775" y="3247750"/>
            <a:ext cx="3061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  <a:highlight>
                  <a:schemeClr val="lt1"/>
                </a:highlight>
              </a:rPr>
              <a:t>Rocks of very </a:t>
            </a:r>
            <a:r>
              <a:rPr lang="en">
                <a:solidFill>
                  <a:srgbClr val="FFD966"/>
                </a:solidFill>
                <a:highlight>
                  <a:schemeClr val="lt1"/>
                </a:highlight>
              </a:rPr>
              <a:t>different</a:t>
            </a:r>
            <a:r>
              <a:rPr lang="en">
                <a:solidFill>
                  <a:srgbClr val="FFD966"/>
                </a:solidFill>
                <a:highlight>
                  <a:schemeClr val="lt1"/>
                </a:highlight>
              </a:rPr>
              <a:t> structural depth shoe same ages.</a:t>
            </a:r>
            <a:endParaRPr>
              <a:solidFill>
                <a:srgbClr val="FFD966"/>
              </a:solidFill>
              <a:highlight>
                <a:schemeClr val="lt1"/>
              </a:highlight>
            </a:endParaRPr>
          </a:p>
        </p:txBody>
      </p:sp>
      <p:cxnSp>
        <p:nvCxnSpPr>
          <p:cNvPr id="118" name="Google Shape;118;p21"/>
          <p:cNvCxnSpPr/>
          <p:nvPr/>
        </p:nvCxnSpPr>
        <p:spPr>
          <a:xfrm rot="10800000">
            <a:off x="1534875" y="3406900"/>
            <a:ext cx="3852900" cy="1173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